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6" r:id="rId15"/>
    <p:sldId id="25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CC8CE-6682-E54E-98B5-F083F7D94589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C7538-5F66-FD46-9CCD-0484E66EB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looked</a:t>
            </a:r>
            <a:r>
              <a:rPr lang="en-US" baseline="0" dirty="0" smtClean="0"/>
              <a:t> at rainfall volume. </a:t>
            </a:r>
            <a:r>
              <a:rPr lang="en-US" dirty="0" smtClean="0"/>
              <a:t>That</a:t>
            </a:r>
            <a:r>
              <a:rPr lang="en-US" baseline="0" dirty="0" smtClean="0"/>
              <a:t> is, when it rains, how MUCH does it rain?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06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Traditionally, daily rainfall volume has been modelled as a straight forward Gamma distribution. If we do this</a:t>
            </a:r>
            <a:r>
              <a:rPr lang="en-US" b="1" baseline="0" dirty="0" smtClean="0"/>
              <a:t> and fit the data for the rainy city of New Bedford, the mean of the Gamma distribution is around 0.37 inches per day.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But clearly, something is not being captured here; precipitation in the early part of the year differs from the latter part.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#We started by picking a city that rains a large amount so we have some</a:t>
            </a:r>
            <a:r>
              <a:rPr lang="en-US" baseline="0" dirty="0" smtClean="0"/>
              <a:t> sizeable data to work with</a:t>
            </a:r>
            <a:r>
              <a:rPr lang="en-US" dirty="0" smtClean="0"/>
              <a:t>.</a:t>
            </a:r>
            <a:r>
              <a:rPr lang="en-US" baseline="0" dirty="0" smtClean="0"/>
              <a:t> New Bedford was a good candidate #so we focused on the 2015 data.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#And this makes sense since different seasons probably produce different amounts of rain.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2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Our</a:t>
            </a:r>
            <a:r>
              <a:rPr lang="en-US" dirty="0" smtClean="0"/>
              <a:t> idea is to create a variable switching point</a:t>
            </a:r>
            <a:r>
              <a:rPr lang="en-US" baseline="0" dirty="0" smtClean="0"/>
              <a:t> and then fit two Gamma distributions. Analytically, solving this would be very complex, but using computational MCMC methods, we find the best fit occurs with a switching point at day 207 with a statistically significant difference between the means of the two distributions.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 There are many ideas to extend this</a:t>
            </a:r>
            <a:r>
              <a:rPr lang="en-US" baseline="0" dirty="0" smtClean="0"/>
              <a:t> basic </a:t>
            </a:r>
            <a:r>
              <a:rPr lang="en-US" dirty="0" smtClean="0"/>
              <a:t>model, and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looked</a:t>
            </a:r>
            <a:r>
              <a:rPr lang="en-US" baseline="0" dirty="0" smtClean="0"/>
              <a:t> at rainfall volume. </a:t>
            </a:r>
            <a:r>
              <a:rPr lang="en-US" dirty="0" smtClean="0"/>
              <a:t>That</a:t>
            </a:r>
            <a:r>
              <a:rPr lang="en-US" baseline="0" dirty="0" smtClean="0"/>
              <a:t> is, when it rains, how MUCH does it rain?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Traditionally, daily rainfall volume has been modelled as a straight forward Gamma distribution. If we do this</a:t>
            </a:r>
            <a:r>
              <a:rPr lang="en-US" b="1" baseline="0" dirty="0" smtClean="0"/>
              <a:t> and fit the data for the rainy city of New Bedford, the mean of the Gamma distribution is around 0.37 inches per day.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But clearly, something is not being captured here; precipitation in the early part of the year differs from the latter part.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#We started by picking a city that rains a large amount so we have some</a:t>
            </a:r>
            <a:r>
              <a:rPr lang="en-US" baseline="0" dirty="0" smtClean="0"/>
              <a:t> sizeable data to work with</a:t>
            </a:r>
            <a:r>
              <a:rPr lang="en-US" dirty="0" smtClean="0"/>
              <a:t>.</a:t>
            </a:r>
            <a:r>
              <a:rPr lang="en-US" baseline="0" dirty="0" smtClean="0"/>
              <a:t> New Bedford was a good candidate #so we focused on the 2015 data.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#And this makes sense since different seasons probably produce different amounts of rain.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Our</a:t>
            </a:r>
            <a:r>
              <a:rPr lang="en-US" dirty="0" smtClean="0"/>
              <a:t> idea is to create a variable switching point</a:t>
            </a:r>
            <a:r>
              <a:rPr lang="en-US" baseline="0" dirty="0" smtClean="0"/>
              <a:t> and then fit two Gamma distributions. Analytically, solving this would be very complex, but using computational MCMC methods, we find the best fit occurs with a switching point at day 207 with a statistically significant difference between the means of the two distributions.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 There are many ideas to extend this</a:t>
            </a:r>
            <a:r>
              <a:rPr lang="en-US" baseline="0" dirty="0" smtClean="0"/>
              <a:t> basic </a:t>
            </a:r>
            <a:r>
              <a:rPr lang="en-US" dirty="0" smtClean="0"/>
              <a:t>model, and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586C5-BBCC-F847-B55F-5C4BFE2F1F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Weather is often</a:t>
            </a:r>
            <a:r>
              <a:rPr lang="en-US" baseline="0" dirty="0" smtClean="0"/>
              <a:t> very hard to predict even when we have a sense of the weather measures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 have attempted to model weather events based on weather measures using a second order HMM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9 hidden states representing weather events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7 continuous</a:t>
            </a:r>
            <a:r>
              <a:rPr lang="en-US" baseline="0" dirty="0" smtClean="0"/>
              <a:t> real-valued weather measures are our observations (all seven observed for each weather event)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C7538-5F66-FD46-9CCD-0484E66EB4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7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Dataset – Weather measure data for Boston over the past 55 years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Training – first</a:t>
            </a:r>
            <a:r>
              <a:rPr lang="en-US" baseline="0" dirty="0" smtClean="0"/>
              <a:t> 50 years, test on the next 5 years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TP – tracked over the entire training period – studied its </a:t>
            </a:r>
            <a:r>
              <a:rPr lang="en-US" baseline="0" dirty="0" err="1" smtClean="0"/>
              <a:t>stationarity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EP – for each state – multivariate normal represents EP for the 7 observations made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multivariate normal constructed from underlying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and log-normal distributions representing each of the 7 real-valued weather measures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Results – overall inference accuracy of 65%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Specifically, inferred normal days, extreme events like thunderstorms and specific events like Fog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Model did less well on highly overlapping events like Rain, Rain-Snow, Fog-Snow etc. However, still considerable better than a naïve baseline.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Confusion matrix to represent nature of error (not all labels are equidistant; ordering exists)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Further improve with - a third order model, better/more parameters, better EP/TP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C7538-5F66-FD46-9CCD-0484E66EB4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2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1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5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9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7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2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4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F6F4B-5710-7746-8B55-55F8127BD803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3C5CC-FADE-B34D-A171-5D2151E7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58615" y="792039"/>
            <a:ext cx="6303803" cy="4660283"/>
            <a:chOff x="464653" y="358333"/>
            <a:chExt cx="4232555" cy="3870316"/>
          </a:xfrm>
        </p:grpSpPr>
        <p:pic>
          <p:nvPicPr>
            <p:cNvPr id="5" name="Picture 4" descr="funny_boston_weath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53" y="358333"/>
              <a:ext cx="3639789" cy="350098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18919" y="3859317"/>
              <a:ext cx="1778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Credit - </a:t>
              </a:r>
              <a:r>
                <a:rPr lang="en-US" dirty="0" err="1" smtClean="0"/>
                <a:t>Pinterest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73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06" y="2236556"/>
            <a:ext cx="4227875" cy="2906664"/>
          </a:xfrm>
        </p:spPr>
      </p:pic>
    </p:spTree>
    <p:extLst>
      <p:ext uri="{BB962C8B-B14F-4D97-AF65-F5344CB8AC3E}">
        <p14:creationId xmlns:p14="http://schemas.microsoft.com/office/powerpoint/2010/main" val="43834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66376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Bayesian Hierarchical Modelling </a:t>
            </a:r>
            <a:br>
              <a:rPr lang="en-US" dirty="0" smtClean="0"/>
            </a:br>
            <a:r>
              <a:rPr lang="en-US" dirty="0" smtClean="0"/>
              <a:t>of Rainfall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3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Gamma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62" y="2125266"/>
            <a:ext cx="7029276" cy="38754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89810" y="5262995"/>
            <a:ext cx="6431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9881" y="5124496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37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222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62" y="2125266"/>
            <a:ext cx="7029276" cy="38754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79419" y="5356514"/>
            <a:ext cx="35381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48697" y="5107133"/>
            <a:ext cx="2862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127915" y="2374486"/>
            <a:ext cx="1" cy="3210628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89810" y="5262995"/>
            <a:ext cx="6431973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51447" y="2508330"/>
            <a:ext cx="12972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Switching point</a:t>
            </a:r>
          </a:p>
          <a:p>
            <a:pPr algn="ctr"/>
            <a:r>
              <a:rPr lang="en-US" sz="1350" dirty="0"/>
              <a:t>207</a:t>
            </a:r>
            <a:r>
              <a:rPr lang="en-US" sz="1350" baseline="30000" dirty="0"/>
              <a:t>th</a:t>
            </a:r>
            <a:r>
              <a:rPr lang="en-US" sz="1350" dirty="0"/>
              <a:t> day</a:t>
            </a:r>
            <a:endParaRPr lang="en-US" sz="1350" dirty="0"/>
          </a:p>
        </p:txBody>
      </p:sp>
      <p:sp>
        <p:nvSpPr>
          <p:cNvPr id="16" name="TextBox 15"/>
          <p:cNvSpPr txBox="1"/>
          <p:nvPr/>
        </p:nvSpPr>
        <p:spPr>
          <a:xfrm>
            <a:off x="8042565" y="4985996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53</a:t>
            </a:r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288560" y="5218015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25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1365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47300"/>
              </p:ext>
            </p:extLst>
          </p:nvPr>
        </p:nvGraphicFramePr>
        <p:xfrm>
          <a:off x="1949358" y="2769487"/>
          <a:ext cx="493128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43760"/>
                <a:gridCol w="1354747"/>
                <a:gridCol w="19327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Fog-Rain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Snow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Fog-Snow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Rain-Snow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Fog-Rain-Snow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Thunderstorm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284135"/>
              </p:ext>
            </p:extLst>
          </p:nvPr>
        </p:nvGraphicFramePr>
        <p:xfrm>
          <a:off x="2457496" y="5158992"/>
          <a:ext cx="410444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2222"/>
                <a:gridCol w="205222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Temperature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Dew Point       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 Wind Speed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Mean Visibility</a:t>
                      </a: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 Sea Level Pressure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655807" y="473673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Observations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821" y="690037"/>
            <a:ext cx="5385600" cy="192226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52562" y="59789"/>
            <a:ext cx="3543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Hidden Markov Model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655807" y="2369175"/>
            <a:ext cx="151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Hidden States</a:t>
            </a:r>
            <a:endParaRPr lang="en-US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2060751" y="3882007"/>
            <a:ext cx="4723980" cy="2844625"/>
            <a:chOff x="2060751" y="3882007"/>
            <a:chExt cx="4723980" cy="2844625"/>
          </a:xfrm>
        </p:grpSpPr>
        <p:sp>
          <p:nvSpPr>
            <p:cNvPr id="18" name="Oval 17"/>
            <p:cNvSpPr/>
            <p:nvPr/>
          </p:nvSpPr>
          <p:spPr>
            <a:xfrm>
              <a:off x="2060751" y="4684860"/>
              <a:ext cx="4723980" cy="2041772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endCxn id="18" idx="1"/>
            </p:cNvCxnSpPr>
            <p:nvPr/>
          </p:nvCxnSpPr>
          <p:spPr>
            <a:xfrm flipH="1">
              <a:off x="2752562" y="3882007"/>
              <a:ext cx="1506765" cy="11018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8" idx="7"/>
            </p:cNvCxnSpPr>
            <p:nvPr/>
          </p:nvCxnSpPr>
          <p:spPr>
            <a:xfrm>
              <a:off x="4259327" y="3882007"/>
              <a:ext cx="1833593" cy="11018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 descr="precipitation_log_norm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46" y="5385498"/>
            <a:ext cx="1529575" cy="10385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79246" y="4651160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Precipitation – </a:t>
            </a:r>
          </a:p>
          <a:p>
            <a:pPr algn="ctr"/>
            <a:r>
              <a:rPr lang="en-US" dirty="0" smtClean="0"/>
              <a:t>Log Normal</a:t>
            </a:r>
            <a:endParaRPr lang="en-US" dirty="0"/>
          </a:p>
        </p:txBody>
      </p:sp>
      <p:pic>
        <p:nvPicPr>
          <p:cNvPr id="36" name="Picture 35" descr="gaussi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21" y="5371110"/>
            <a:ext cx="1554848" cy="105288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377177" y="465116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Humidity – </a:t>
            </a:r>
          </a:p>
          <a:p>
            <a:pPr algn="ctr"/>
            <a:r>
              <a:rPr lang="en-US" dirty="0" smtClean="0"/>
              <a:t>Gaussian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MM_resul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54" y="2501755"/>
            <a:ext cx="67564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538" y="658198"/>
            <a:ext cx="4298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Data </a:t>
            </a:r>
          </a:p>
          <a:p>
            <a:pPr algn="ctr"/>
            <a:r>
              <a:rPr lang="en-US" dirty="0" smtClean="0"/>
              <a:t>55 years of of daily weather data for Boston</a:t>
            </a:r>
          </a:p>
          <a:p>
            <a:pPr algn="ctr"/>
            <a:r>
              <a:rPr lang="en-US" dirty="0" smtClean="0"/>
              <a:t>Training set – 1</a:t>
            </a:r>
            <a:r>
              <a:rPr lang="en-US" baseline="30000" dirty="0" smtClean="0"/>
              <a:t>st</a:t>
            </a:r>
            <a:r>
              <a:rPr lang="en-US" dirty="0" smtClean="0"/>
              <a:t> Jan 1960 to 31</a:t>
            </a:r>
            <a:r>
              <a:rPr lang="en-US" baseline="30000" dirty="0" smtClean="0"/>
              <a:t>st</a:t>
            </a:r>
            <a:r>
              <a:rPr lang="en-US" dirty="0" smtClean="0"/>
              <a:t> Dec 2010</a:t>
            </a:r>
          </a:p>
          <a:p>
            <a:pPr algn="ctr"/>
            <a:r>
              <a:rPr lang="en-US" dirty="0" smtClean="0"/>
              <a:t>Test Set – 1</a:t>
            </a:r>
            <a:r>
              <a:rPr lang="en-US" baseline="30000" dirty="0" smtClean="0"/>
              <a:t>st</a:t>
            </a:r>
            <a:r>
              <a:rPr lang="en-US" dirty="0" smtClean="0"/>
              <a:t> Jan 2011 to 31</a:t>
            </a:r>
            <a:r>
              <a:rPr lang="en-US" baseline="30000" dirty="0" smtClean="0"/>
              <a:t>st</a:t>
            </a:r>
            <a:r>
              <a:rPr lang="en-US" dirty="0" smtClean="0"/>
              <a:t> Dec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66376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Bayesian Hierarchical Modelling </a:t>
            </a:r>
            <a:br>
              <a:rPr lang="en-US" dirty="0" smtClean="0"/>
            </a:br>
            <a:r>
              <a:rPr lang="en-US" dirty="0" smtClean="0"/>
              <a:t>of Rainfall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5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Gamma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62" y="2125266"/>
            <a:ext cx="7029276" cy="38754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89810" y="5262995"/>
            <a:ext cx="6431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9881" y="5124496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37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6668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62" y="2125266"/>
            <a:ext cx="7029276" cy="38754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79419" y="5356514"/>
            <a:ext cx="35381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48697" y="5107133"/>
            <a:ext cx="28626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127915" y="2374486"/>
            <a:ext cx="1" cy="3210628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89810" y="5262995"/>
            <a:ext cx="6431973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51447" y="2508330"/>
            <a:ext cx="12972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Switching point</a:t>
            </a:r>
          </a:p>
          <a:p>
            <a:pPr algn="ctr"/>
            <a:r>
              <a:rPr lang="en-US" sz="1350" dirty="0"/>
              <a:t>207</a:t>
            </a:r>
            <a:r>
              <a:rPr lang="en-US" sz="1350" baseline="30000" dirty="0"/>
              <a:t>th</a:t>
            </a:r>
            <a:r>
              <a:rPr lang="en-US" sz="1350" dirty="0"/>
              <a:t> day</a:t>
            </a:r>
            <a:endParaRPr lang="en-US" sz="1350" dirty="0"/>
          </a:p>
        </p:txBody>
      </p:sp>
      <p:sp>
        <p:nvSpPr>
          <p:cNvPr id="16" name="TextBox 15"/>
          <p:cNvSpPr txBox="1"/>
          <p:nvPr/>
        </p:nvSpPr>
        <p:spPr>
          <a:xfrm>
            <a:off x="8042565" y="4985996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53</a:t>
            </a:r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288560" y="5218015"/>
            <a:ext cx="430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25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53845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Bayesian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28480" y="3489722"/>
            <a:ext cx="50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Infer Precipitation From Local Regions</a:t>
            </a:r>
          </a:p>
        </p:txBody>
      </p:sp>
    </p:spTree>
    <p:extLst>
      <p:ext uri="{BB962C8B-B14F-4D97-AF65-F5344CB8AC3E}">
        <p14:creationId xmlns:p14="http://schemas.microsoft.com/office/powerpoint/2010/main" val="38223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Regions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34346"/>
            <a:ext cx="6394400" cy="30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on Minimum Spanning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69" y="2690973"/>
            <a:ext cx="4288442" cy="204220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2690973"/>
            <a:ext cx="4261275" cy="2042203"/>
          </a:xfrm>
        </p:spPr>
      </p:pic>
    </p:spTree>
    <p:extLst>
      <p:ext uri="{BB962C8B-B14F-4D97-AF65-F5344CB8AC3E}">
        <p14:creationId xmlns:p14="http://schemas.microsoft.com/office/powerpoint/2010/main" val="75152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K2 Algorithm + 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15" y="2636718"/>
            <a:ext cx="4572642" cy="1882552"/>
          </a:xfrm>
        </p:spPr>
        <p:txBody>
          <a:bodyPr>
            <a:normAutofit/>
          </a:bodyPr>
          <a:lstStyle/>
          <a:p>
            <a:r>
              <a:rPr lang="en-US" sz="1200" dirty="0"/>
              <a:t>Greedy Algorithm based on heuristics from ordering</a:t>
            </a:r>
          </a:p>
          <a:p>
            <a:pPr lvl="1"/>
            <a:r>
              <a:rPr lang="en-US" sz="1200" dirty="0"/>
              <a:t>For given node</a:t>
            </a:r>
          </a:p>
          <a:p>
            <a:pPr lvl="2"/>
            <a:r>
              <a:rPr lang="en-US" sz="1200" dirty="0"/>
              <a:t>Have base probability when node has no parents</a:t>
            </a:r>
          </a:p>
          <a:p>
            <a:pPr lvl="2"/>
            <a:r>
              <a:rPr lang="en-US" sz="1200" dirty="0"/>
              <a:t>Select best node preceding it in ordering that maximizes probability</a:t>
            </a:r>
          </a:p>
          <a:p>
            <a:pPr lvl="2"/>
            <a:r>
              <a:rPr lang="en-US" sz="1200" dirty="0"/>
              <a:t>If probability improved, keep parent and continue</a:t>
            </a:r>
          </a:p>
          <a:p>
            <a:pPr lvl="3"/>
            <a:r>
              <a:rPr lang="en-US" sz="1200" dirty="0"/>
              <a:t>Otherwise go to next node</a:t>
            </a:r>
          </a:p>
          <a:p>
            <a:r>
              <a:rPr lang="en-US" sz="1200" dirty="0"/>
              <a:t>Ran SA starting from K2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57" y="2274481"/>
            <a:ext cx="3729093" cy="26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8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Resulting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0584"/>
            <a:ext cx="6399886" cy="306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4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805</Words>
  <Application>Microsoft Macintosh PowerPoint</Application>
  <PresentationFormat>On-screen Show (4:3)</PresentationFormat>
  <Paragraphs>102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Arial</vt:lpstr>
      <vt:lpstr>Office Theme</vt:lpstr>
      <vt:lpstr>PowerPoint Presentation</vt:lpstr>
      <vt:lpstr>Bayesian Hierarchical Modelling  of Rainfall Volume</vt:lpstr>
      <vt:lpstr>Basic Gamma distribution</vt:lpstr>
      <vt:lpstr>Switching point</vt:lpstr>
      <vt:lpstr>Bayesian Networks</vt:lpstr>
      <vt:lpstr>18 Regions</vt:lpstr>
      <vt:lpstr>BFS on Minimum Spanning Tree</vt:lpstr>
      <vt:lpstr>K2 Algorithm + Simulated Annealing</vt:lpstr>
      <vt:lpstr>Resulting Structure</vt:lpstr>
      <vt:lpstr>Inference Methods</vt:lpstr>
      <vt:lpstr>Bayesian Hierarchical Modelling  of Rainfall Volume</vt:lpstr>
      <vt:lpstr>Basic Gamma distribution</vt:lpstr>
      <vt:lpstr>Switching point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</dc:creator>
  <cp:lastModifiedBy>cliu02@g.harvard.edu</cp:lastModifiedBy>
  <cp:revision>29</cp:revision>
  <dcterms:created xsi:type="dcterms:W3CDTF">2016-05-04T22:53:53Z</dcterms:created>
  <dcterms:modified xsi:type="dcterms:W3CDTF">2016-05-05T02:22:44Z</dcterms:modified>
</cp:coreProperties>
</file>